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4B657638-F5F3-435E-A7AF-66D67E7FB1AE}" v="831" dt="2023-10-08T07:03:56.938"/>
    <p1510:client id="{B11E9F02-072C-4EF7-A9D8-F1D7F778F256}" v="184" dt="2023-09-24T09:23:54.389"/>
    <p1510:client id="{C73618E7-90B2-4B93-91AF-D9728AE0BF28}" v="1" dt="2023-10-04T11:15:34.792"/>
    <p1510:client id="{DA7E580B-61CB-470C-9245-3ACCF9200137}" v="14" dt="2023-09-20T16:50:18.175"/>
    <p1510:client id="{E3C02CF3-2741-48C5-BD0D-7D25DF7524BF}" v="190" dt="2023-10-08T05:58:30.18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2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Метод, который используется для оценки совокупности затрат. Он был разработан в 80-х годах ХХ века. В основе лежит сравнение 2-х вариантов ИТ-компонентов. При оценке методов TCO учитывают разные издержки: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945930" y="1883103"/>
            <a:ext cx="515006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К проектным расходам относят:</a:t>
            </a:r>
            <a:endParaRPr lang="ru-RU" sz="1400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sz="1400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sz="1400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1488090"/>
            <a:ext cx="4100786" cy="4127062"/>
          </a:xfrm>
          <a:prstGeom prst="ellipse">
            <a:avLst/>
          </a:prstGeom>
        </p:spPr>
      </p:pic>
      <p:pic>
        <p:nvPicPr>
          <p:cNvPr id="6" name="Рисунок 5" descr="Wikipedia Wiki Sticker - Wikipedia Wiki Black Stickers">
            <a:extLst>
              <a:ext uri="{FF2B5EF4-FFF2-40B4-BE49-F238E27FC236}">
                <a16:creationId xmlns:a16="http://schemas.microsoft.com/office/drawing/2014/main" id="{A698ADE8-5774-FC4B-5F0D-814DFBD5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93" y="4152968"/>
            <a:ext cx="2725683" cy="27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656551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Блок-схема: карточка 3">
            <a:extLst>
              <a:ext uri="{FF2B5EF4-FFF2-40B4-BE49-F238E27FC236}">
                <a16:creationId xmlns:a16="http://schemas.microsoft.com/office/drawing/2014/main" id="{47BC5EBD-2AA0-B71A-3139-A709BA4452B6}"/>
              </a:ext>
            </a:extLst>
          </p:cNvPr>
          <p:cNvSpPr/>
          <p:nvPr/>
        </p:nvSpPr>
        <p:spPr>
          <a:xfrm flipH="1">
            <a:off x="8784895" y="2084550"/>
            <a:ext cx="1900621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Блок-схема: карточка 4">
            <a:extLst>
              <a:ext uri="{FF2B5EF4-FFF2-40B4-BE49-F238E27FC236}">
                <a16:creationId xmlns:a16="http://schemas.microsoft.com/office/drawing/2014/main" id="{0184B7D0-4DAA-E17B-BCFB-94EEE2A42F90}"/>
              </a:ext>
            </a:extLst>
          </p:cNvPr>
          <p:cNvSpPr/>
          <p:nvPr/>
        </p:nvSpPr>
        <p:spPr>
          <a:xfrm flipV="1">
            <a:off x="6656550" y="3696134"/>
            <a:ext cx="1900619" cy="1296277"/>
          </a:xfrm>
          <a:prstGeom prst="flowChartPunchedCar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flipH="1" flipV="1">
            <a:off x="8784894" y="3696133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A1DE5-C0A1-C90C-6499-7F52A60CAD70}"/>
              </a:ext>
            </a:extLst>
          </p:cNvPr>
          <p:cNvSpPr txBox="1"/>
          <p:nvPr/>
        </p:nvSpPr>
        <p:spPr>
          <a:xfrm>
            <a:off x="6858000" y="2487448"/>
            <a:ext cx="1497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Финансы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F742E-E091-7BBE-4B3B-B7993B82FF2D}"/>
              </a:ext>
            </a:extLst>
          </p:cNvPr>
          <p:cNvSpPr txBox="1"/>
          <p:nvPr/>
        </p:nvSpPr>
        <p:spPr>
          <a:xfrm>
            <a:off x="8986344" y="2487447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Образование и рост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91D-83B3-95C2-245C-2E4CADEE2008}"/>
              </a:ext>
            </a:extLst>
          </p:cNvPr>
          <p:cNvSpPr txBox="1"/>
          <p:nvPr/>
        </p:nvSpPr>
        <p:spPr>
          <a:xfrm>
            <a:off x="6884275" y="3976413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Внутренние процессы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0948-93D6-347B-2426-C69F53BFA2DA}"/>
              </a:ext>
            </a:extLst>
          </p:cNvPr>
          <p:cNvSpPr txBox="1"/>
          <p:nvPr/>
        </p:nvSpPr>
        <p:spPr>
          <a:xfrm>
            <a:off x="8784895" y="4011446"/>
            <a:ext cx="1900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a typeface="Calibri"/>
                <a:cs typeface="Calibri"/>
              </a:rPr>
              <a:t>Взаимоотношение с клиентами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9FCC-1309-AD52-96B8-447FDF030E76}"/>
              </a:ext>
            </a:extLst>
          </p:cNvPr>
          <p:cNvSpPr txBox="1"/>
          <p:nvPr/>
        </p:nvSpPr>
        <p:spPr>
          <a:xfrm>
            <a:off x="8233103" y="3442137"/>
            <a:ext cx="9546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ea typeface="Calibri"/>
                <a:cs typeface="Calibri"/>
              </a:rPr>
              <a:t>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(BVIT)-Бизнес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</a:t>
            </a:r>
            <a:endParaRPr lang="ru-RU" sz="32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5" grpId="0" animBg="1"/>
      <p:bldP spid="16" grpId="0" animBg="1"/>
      <p:bldP spid="17" grpId="0" animBg="1"/>
      <p:bldP spid="18" grpId="0" animBg="1"/>
      <p:bldP spid="2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Простая норма прибыли. </a:t>
            </a:r>
            <a:endParaRPr lang="ru-RU" sz="2400"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Срок окупаемости вложенных </a:t>
            </a:r>
            <a:r>
              <a:rPr lang="ru-RU" sz="2400" b="1" dirty="0">
                <a:latin typeface="Arial"/>
                <a:cs typeface="Arial"/>
              </a:rPr>
              <a:t>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1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Оценка проекта включает в себя ряд ключевых шагов, Сколько их в общем?</a:t>
            </a:r>
            <a:endParaRPr lang="ru-RU" sz="2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0561191-45F6-F5B5-39CC-309B35EC1788}"/>
              </a:ext>
            </a:extLst>
          </p:cNvPr>
          <p:cNvSpPr txBox="1">
            <a:spLocks/>
          </p:cNvSpPr>
          <p:nvPr/>
        </p:nvSpPr>
        <p:spPr>
          <a:xfrm>
            <a:off x="815427" y="1890439"/>
            <a:ext cx="2536498" cy="2371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5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6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7</a:t>
            </a:r>
          </a:p>
          <a:p>
            <a:pPr marL="514350" indent="-514350">
              <a:buAutoNum type="arabicPeriod"/>
            </a:pPr>
            <a:r>
              <a:rPr lang="ru-RU" sz="3200" dirty="0">
                <a:ea typeface="Calibri"/>
                <a:cs typeface="Calibri"/>
              </a:rPr>
              <a:t>8</a:t>
            </a:r>
          </a:p>
          <a:p>
            <a:pPr marL="514350" indent="-514350">
              <a:buAutoNum type="arabicPeriod"/>
            </a:pPr>
            <a:endParaRPr lang="ru-RU" dirty="0">
              <a:ea typeface="Calibri"/>
              <a:cs typeface="Calibri"/>
            </a:endParaRPr>
          </a:p>
        </p:txBody>
      </p:sp>
      <p:pic>
        <p:nvPicPr>
          <p:cNvPr id="13" name="Рисунок 12" descr="Изображение выглядит как Мультфильм, иллюстрация, графическая вставка, фантастика&#10;&#10;Автоматически созданное описание">
            <a:extLst>
              <a:ext uri="{FF2B5EF4-FFF2-40B4-BE49-F238E27FC236}">
                <a16:creationId xmlns:a16="http://schemas.microsoft.com/office/drawing/2014/main" id="{B9B50E70-8A7C-9EE4-D4C8-13D1E681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43" y="1954815"/>
            <a:ext cx="5305754" cy="49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8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2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 Не всегда проект удается успешно реализовать. К причинам относят такие:</a:t>
            </a:r>
            <a:endParaRPr lang="ru-RU" sz="2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2137102"/>
            <a:ext cx="11105929" cy="327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Все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Негативные отзывы, IT грамотность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Стремительное развитие программ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Использование ПО людьми разной квалификации, Негативные отзывы, IT грамотность, Стремительное развитие программ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4421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3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ea typeface="Calibri" panose="020F0502020204030204"/>
                <a:cs typeface="Arial"/>
              </a:rPr>
              <a:t>Сколько существуют объектов оценки?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1830550"/>
            <a:ext cx="11105929" cy="299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3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1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948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4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dirty="0">
                <a:latin typeface="Arial"/>
                <a:ea typeface="Calibri" panose="020F0502020204030204"/>
                <a:cs typeface="Arial"/>
              </a:rPr>
              <a:t>Ориентация на будущее, Ориентация на потребителя, Вклад в развитие фирмы, Операционные преимущества - Какому системе оценки относиться эти понятия?</a:t>
            </a:r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691931" y="2014481"/>
            <a:ext cx="11105929" cy="3569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Performance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Model (PRM)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Business Value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IT (BVIT)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ITIL Service Strategy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000" err="1"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</a:t>
            </a:r>
            <a:r>
              <a:rPr lang="ru-RU" sz="2000" err="1"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dirty="0">
                <a:latin typeface="Arial"/>
                <a:ea typeface="Calibri" panose="020F0502020204030204"/>
                <a:cs typeface="Arial"/>
              </a:rPr>
              <a:t> Card (BSC)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latin typeface="Arial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98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Calibri"/>
                <a:cs typeface="Calibri"/>
              </a:rPr>
              <a:t>5 Вопрос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27655"/>
            <a:ext cx="11403723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Главные критерии оценки экономической эффективности проекта?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4AA0-3FFF-C6EC-237F-8A89FC15E4DA}"/>
              </a:ext>
            </a:extLst>
          </p:cNvPr>
          <p:cNvSpPr txBox="1"/>
          <p:nvPr/>
        </p:nvSpPr>
        <p:spPr>
          <a:xfrm>
            <a:off x="753241" y="1848067"/>
            <a:ext cx="11105929" cy="2944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Arial"/>
              </a:rPr>
              <a:t>Простая норма прибыли, Срок окупаемости вложенных денежных средств.</a:t>
            </a:r>
            <a:endParaRPr lang="ru-RU" sz="2000">
              <a:latin typeface="Arial"/>
              <a:ea typeface="Calibri" panose="020F0502020204030204"/>
              <a:cs typeface="Calibri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Calibri"/>
              </a:rPr>
              <a:t>Определять экономическую оценку, Проверка результатов.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/>
                <a:ea typeface="Calibri" panose="020F0502020204030204"/>
                <a:cs typeface="Calibri"/>
              </a:rPr>
              <a:t>Оценивание </a:t>
            </a:r>
            <a:r>
              <a:rPr lang="ru-RU" sz="2000" dirty="0" err="1">
                <a:latin typeface="Arial"/>
                <a:ea typeface="Calibri" panose="020F0502020204030204"/>
                <a:cs typeface="Calibri"/>
              </a:rPr>
              <a:t>комерческой</a:t>
            </a:r>
            <a:r>
              <a:rPr lang="ru-RU" sz="2000" dirty="0">
                <a:latin typeface="Arial"/>
                <a:ea typeface="Calibri" panose="020F0502020204030204"/>
                <a:cs typeface="Calibri"/>
              </a:rPr>
              <a:t> оценки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ru-RU" sz="20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AutoNum type="arabicPeriod"/>
            </a:pPr>
            <a:endParaRPr lang="ru-RU" sz="2000" dirty="0">
              <a:latin typeface="Arial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8222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BAD82-253F-6B65-DFF2-56E08A343CBF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10" y="1002315"/>
            <a:ext cx="5181600" cy="4537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ru-RU" dirty="0">
                <a:ea typeface="Calibri"/>
                <a:cs typeface="Calibri"/>
              </a:rPr>
              <a:t>Ответы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3D4B5-856D-4E4C-28A6-8C361C40CEAF}"/>
              </a:ext>
            </a:extLst>
          </p:cNvPr>
          <p:cNvSpPr txBox="1"/>
          <p:nvPr/>
        </p:nvSpPr>
        <p:spPr>
          <a:xfrm>
            <a:off x="394137" y="87585"/>
            <a:ext cx="8092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600">
                <a:ea typeface="Calibri"/>
                <a:cs typeface="Calibri"/>
              </a:rPr>
              <a:t>Викторина</a:t>
            </a:r>
            <a:endParaRPr lang="ru-RU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2A08-E7EF-4ED8-C8AF-2BC7628FF267}"/>
              </a:ext>
            </a:extLst>
          </p:cNvPr>
          <p:cNvSpPr txBox="1"/>
          <p:nvPr/>
        </p:nvSpPr>
        <p:spPr>
          <a:xfrm>
            <a:off x="394138" y="1401379"/>
            <a:ext cx="11403723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3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1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ru-RU" sz="2400" dirty="0">
                <a:latin typeface="Arial"/>
                <a:ea typeface="Calibri" panose="020F0502020204030204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927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Такой способ используется при расчете эффективности инвестиционных вложений. Его также можно оценивать для ИТ-проектов, рассчитывая в качестве совокупной прибыли.</a:t>
            </a:r>
            <a:endParaRPr lang="ru-RU" sz="160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</vt:lpstr>
      <vt:lpstr>Total Cost of Ownership (TCO)</vt:lpstr>
      <vt:lpstr>Системные методы оценки</vt:lpstr>
      <vt:lpstr>Balanced Score Card (BSC) - Сбалансированая система показателей </vt:lpstr>
      <vt:lpstr>Performance Reference Model (PRM)</vt:lpstr>
      <vt:lpstr>Business Value of IT (BVIT)-Бизнес модель с высокой добавленной стоимостью </vt:lpstr>
      <vt:lpstr>ITIL Service Strategy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1060</cp:revision>
  <dcterms:created xsi:type="dcterms:W3CDTF">2023-09-15T12:37:51Z</dcterms:created>
  <dcterms:modified xsi:type="dcterms:W3CDTF">2023-10-08T07:04:04Z</dcterms:modified>
</cp:coreProperties>
</file>